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322" r:id="rId2"/>
    <p:sldId id="323" r:id="rId3"/>
    <p:sldId id="294" r:id="rId4"/>
    <p:sldId id="338" r:id="rId5"/>
    <p:sldId id="296" r:id="rId6"/>
    <p:sldId id="324" r:id="rId7"/>
    <p:sldId id="325" r:id="rId8"/>
    <p:sldId id="326" r:id="rId9"/>
    <p:sldId id="327" r:id="rId10"/>
    <p:sldId id="339" r:id="rId11"/>
    <p:sldId id="328" r:id="rId12"/>
    <p:sldId id="329" r:id="rId13"/>
    <p:sldId id="330" r:id="rId14"/>
    <p:sldId id="332" r:id="rId15"/>
    <p:sldId id="333" r:id="rId16"/>
    <p:sldId id="335" r:id="rId17"/>
    <p:sldId id="334" r:id="rId18"/>
    <p:sldId id="336" r:id="rId19"/>
    <p:sldId id="337" r:id="rId20"/>
    <p:sldId id="321" r:id="rId21"/>
  </p:sldIdLst>
  <p:sldSz cx="12190413" cy="6859588"/>
  <p:notesSz cx="6858000" cy="9144000"/>
  <p:embeddedFontLst>
    <p:embeddedFont>
      <p:font typeface="Calibri Light" panose="020F0302020204030204" pitchFamily="34" charset="0"/>
      <p:regular r:id="rId24"/>
      <p:italic r:id="rId25"/>
    </p:embeddedFont>
    <p:embeddedFont>
      <p:font typeface="Calibri" panose="020F0502020204030204" pitchFamily="34" charset="0"/>
      <p:regular r:id="rId26"/>
      <p:bold r:id="rId27"/>
      <p:italic r:id="rId28"/>
      <p:boldItalic r:id="rId29"/>
    </p:embeddedFont>
    <p:embeddedFont>
      <p:font typeface="Noto Sans" panose="020B0604020202020204" charset="0"/>
      <p:regular r:id="rId30"/>
      <p:bold r:id="rId31"/>
    </p:embeddedFont>
    <p:embeddedFont>
      <p:font typeface="맑은 고딕" panose="020B0503020000020004" pitchFamily="34" charset="-127"/>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FCE33"/>
    <a:srgbClr val="882406"/>
    <a:srgbClr val="00A9B0"/>
    <a:srgbClr val="013662"/>
    <a:srgbClr val="E93440"/>
    <a:srgbClr val="BFBFBF"/>
    <a:srgbClr val="667552"/>
    <a:srgbClr val="CC9900"/>
    <a:srgbClr val="546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4792" autoAdjust="0"/>
  </p:normalViewPr>
  <p:slideViewPr>
    <p:cSldViewPr>
      <p:cViewPr>
        <p:scale>
          <a:sx n="75" d="100"/>
          <a:sy n="75" d="100"/>
        </p:scale>
        <p:origin x="684" y="6"/>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2024-06-14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2024-06-14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2024-06-14</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5534000" y="2453687"/>
            <a:ext cx="5415634" cy="20452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
        <p:nvSpPr>
          <p:cNvPr id="14" name="부제목 2"/>
          <p:cNvSpPr>
            <a:spLocks noGrp="1"/>
          </p:cNvSpPr>
          <p:nvPr>
            <p:ph type="subTitle" idx="1"/>
          </p:nvPr>
        </p:nvSpPr>
        <p:spPr>
          <a:xfrm>
            <a:off x="5534000" y="4293890"/>
            <a:ext cx="5415634" cy="81113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2024-06-14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2024-06-14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lumMod val="50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
        <p:nvSpPr>
          <p:cNvPr id="14" name="제목 1"/>
          <p:cNvSpPr>
            <a:spLocks noGrp="1"/>
          </p:cNvSpPr>
          <p:nvPr>
            <p:ph type="title"/>
          </p:nvPr>
        </p:nvSpPr>
        <p:spPr>
          <a:xfrm>
            <a:off x="609520" y="254777"/>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2024-06-14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2024-06-14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254777"/>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accent6">
                    <a:lumMod val="50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2024-06-14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199162" y="2528763"/>
            <a:ext cx="5394629" cy="227224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2024-06-14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mehards/"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hyperlink" Target="https://github.com/mehards"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591150" y="2421682"/>
            <a:ext cx="5415634" cy="1584176"/>
          </a:xfrm>
        </p:spPr>
        <p:txBody>
          <a:bodyPr/>
          <a:lstStyle/>
          <a:p>
            <a:r>
              <a:rPr lang="en-US" altLang="ko-KR" sz="4800" dirty="0" smtClean="0"/>
              <a:t>Pizza Sales </a:t>
            </a:r>
            <a:r>
              <a:rPr lang="en-US" altLang="ko-KR" sz="4800" dirty="0" smtClean="0"/>
              <a:t>Analysis </a:t>
            </a:r>
            <a:br>
              <a:rPr lang="en-US" altLang="ko-KR" sz="4800" dirty="0" smtClean="0"/>
            </a:br>
            <a:r>
              <a:rPr lang="en-US" altLang="ko-KR" sz="3600" dirty="0" smtClean="0"/>
              <a:t>With SQL | MR. Mehar</a:t>
            </a:r>
            <a:endParaRPr lang="ko-KR" altLang="en-US" sz="3600" b="1" dirty="0"/>
          </a:p>
        </p:txBody>
      </p:sp>
      <p:sp>
        <p:nvSpPr>
          <p:cNvPr id="8" name="부제목 7"/>
          <p:cNvSpPr>
            <a:spLocks noGrp="1"/>
          </p:cNvSpPr>
          <p:nvPr>
            <p:ph type="subTitle" idx="1"/>
          </p:nvPr>
        </p:nvSpPr>
        <p:spPr>
          <a:xfrm>
            <a:off x="6003952" y="4634880"/>
            <a:ext cx="4475731" cy="592522"/>
          </a:xfrm>
        </p:spPr>
        <p:txBody>
          <a:bodyPr/>
          <a:lstStyle/>
          <a:p>
            <a:r>
              <a:rPr lang="en-US" altLang="ko-KR" sz="2400" b="1" dirty="0" smtClean="0"/>
              <a:t>Basic | Intermediate | Advanced</a:t>
            </a:r>
            <a:endParaRPr lang="en-US" altLang="ko-KR" sz="2400" b="1" dirty="0" smtClean="0"/>
          </a:p>
        </p:txBody>
      </p:sp>
      <p:cxnSp>
        <p:nvCxnSpPr>
          <p:cNvPr id="6" name="직선 연결선 5"/>
          <p:cNvCxnSpPr/>
          <p:nvPr/>
        </p:nvCxnSpPr>
        <p:spPr>
          <a:xfrm>
            <a:off x="5933472" y="1989634"/>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a:off x="5933472" y="4482511"/>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28"/>
          <p:cNvGrpSpPr>
            <a:grpSpLocks noChangeAspect="1"/>
          </p:cNvGrpSpPr>
          <p:nvPr/>
        </p:nvGrpSpPr>
        <p:grpSpPr>
          <a:xfrm>
            <a:off x="7629749" y="554257"/>
            <a:ext cx="1224136" cy="1219354"/>
            <a:chOff x="0" y="0"/>
            <a:chExt cx="6502400" cy="6477000"/>
          </a:xfrm>
          <a:blipFill>
            <a:blip r:embed="rId3"/>
            <a:stretch>
              <a:fillRect/>
            </a:stretch>
          </a:blipFill>
        </p:grpSpPr>
        <p:sp>
          <p:nvSpPr>
            <p:cNvPr id="31"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grpFill/>
            <a:ln>
              <a:solidFill>
                <a:schemeClr val="tx1"/>
              </a:solidFill>
            </a:ln>
          </p:spPr>
          <p:txBody>
            <a:bodyPr/>
            <a:lstStyle/>
            <a:p>
              <a:endParaRPr lang="en-AU" dirty="0"/>
            </a:p>
          </p:txBody>
        </p:sp>
        <p:sp>
          <p:nvSpPr>
            <p:cNvPr id="32"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440498" y="3100796"/>
            <a:ext cx="3960440" cy="1224136"/>
          </a:xfrm>
        </p:spPr>
        <p:txBody>
          <a:bodyPr/>
          <a:lstStyle/>
          <a:p>
            <a:r>
              <a:rPr lang="en-US" altLang="ko-KR" sz="5400" b="1" dirty="0"/>
              <a:t>Intermediate</a:t>
            </a:r>
            <a:endParaRPr lang="ko-KR" altLang="en-US" sz="5400" dirty="0">
              <a:solidFill>
                <a:schemeClr val="bg1"/>
              </a:solidFill>
            </a:endParaRPr>
          </a:p>
        </p:txBody>
      </p:sp>
      <p:cxnSp>
        <p:nvCxnSpPr>
          <p:cNvPr id="6" name="직선 연결선 5"/>
          <p:cNvCxnSpPr/>
          <p:nvPr/>
        </p:nvCxnSpPr>
        <p:spPr>
          <a:xfrm>
            <a:off x="8406408" y="490348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8406408" y="252223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255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7701" y="1371757"/>
            <a:ext cx="6480000" cy="5124185"/>
          </a:xfrm>
          <a:prstGeom prst="rect">
            <a:avLst/>
          </a:prstGeom>
        </p:spPr>
      </p:pic>
      <p:sp>
        <p:nvSpPr>
          <p:cNvPr id="2" name="제목 1"/>
          <p:cNvSpPr>
            <a:spLocks noGrp="1"/>
          </p:cNvSpPr>
          <p:nvPr>
            <p:ph type="title"/>
          </p:nvPr>
        </p:nvSpPr>
        <p:spPr>
          <a:xfrm>
            <a:off x="262558" y="333450"/>
            <a:ext cx="10971372" cy="798753"/>
          </a:xfrm>
        </p:spPr>
        <p:txBody>
          <a:bodyPr>
            <a:normAutofit fontScale="90000"/>
          </a:bodyPr>
          <a:lstStyle/>
          <a:p>
            <a:r>
              <a:rPr lang="en-US" altLang="ko-KR" sz="3200" dirty="0" smtClean="0"/>
              <a:t>6. Join The Necessary Tables To Find The Total Quantity Of Each </a:t>
            </a:r>
            <a:br>
              <a:rPr lang="en-US" altLang="ko-KR" sz="3200" dirty="0" smtClean="0"/>
            </a:br>
            <a:r>
              <a:rPr lang="en-US" altLang="ko-KR" sz="3200" dirty="0" smtClean="0"/>
              <a:t>Pizza Category Ordered:</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38859" y="2277666"/>
            <a:ext cx="5068662" cy="2664296"/>
          </a:xfrm>
          <a:prstGeom prst="rect">
            <a:avLst/>
          </a:prstGeom>
        </p:spPr>
      </p:pic>
    </p:spTree>
    <p:extLst>
      <p:ext uri="{BB962C8B-B14F-4D97-AF65-F5344CB8AC3E}">
        <p14:creationId xmlns:p14="http://schemas.microsoft.com/office/powerpoint/2010/main" val="31966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4794" y="1401788"/>
            <a:ext cx="6480000" cy="4448769"/>
          </a:xfrm>
          <a:prstGeom prst="rect">
            <a:avLst/>
          </a:prstGeom>
        </p:spPr>
      </p:pic>
      <p:sp>
        <p:nvSpPr>
          <p:cNvPr id="2" name="제목 1"/>
          <p:cNvSpPr>
            <a:spLocks noGrp="1"/>
          </p:cNvSpPr>
          <p:nvPr>
            <p:ph type="title"/>
          </p:nvPr>
        </p:nvSpPr>
        <p:spPr>
          <a:xfrm>
            <a:off x="262558" y="333450"/>
            <a:ext cx="10971372" cy="798753"/>
          </a:xfrm>
        </p:spPr>
        <p:txBody>
          <a:bodyPr>
            <a:normAutofit/>
          </a:bodyPr>
          <a:lstStyle/>
          <a:p>
            <a:r>
              <a:rPr lang="en-US" altLang="ko-KR" sz="3200" dirty="0" smtClean="0"/>
              <a:t>7. Determine The Distribution Of Orders By Hour Of The Day:</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7018093" y="2050266"/>
            <a:ext cx="2785976" cy="4259848"/>
          </a:xfrm>
          <a:prstGeom prst="rect">
            <a:avLst/>
          </a:prstGeom>
        </p:spPr>
      </p:pic>
    </p:spTree>
    <p:extLst>
      <p:ext uri="{BB962C8B-B14F-4D97-AF65-F5344CB8AC3E}">
        <p14:creationId xmlns:p14="http://schemas.microsoft.com/office/powerpoint/2010/main" val="3026292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490" y="1512971"/>
            <a:ext cx="6768752" cy="3610001"/>
          </a:xfrm>
          <a:prstGeom prst="rect">
            <a:avLst/>
          </a:prstGeom>
        </p:spPr>
      </p:pic>
      <p:sp>
        <p:nvSpPr>
          <p:cNvPr id="2" name="제목 1"/>
          <p:cNvSpPr>
            <a:spLocks noGrp="1"/>
          </p:cNvSpPr>
          <p:nvPr>
            <p:ph type="title"/>
          </p:nvPr>
        </p:nvSpPr>
        <p:spPr>
          <a:xfrm>
            <a:off x="262558" y="333450"/>
            <a:ext cx="10971372" cy="798753"/>
          </a:xfrm>
        </p:spPr>
        <p:txBody>
          <a:bodyPr>
            <a:normAutofit/>
          </a:bodyPr>
          <a:lstStyle/>
          <a:p>
            <a:r>
              <a:rPr lang="en-US" altLang="ko-KR" sz="3200" dirty="0" smtClean="0"/>
              <a:t>8. Find The Category-wise Distribution Of Pizzas:</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50019" y="2277666"/>
            <a:ext cx="4552891" cy="2629477"/>
          </a:xfrm>
          <a:prstGeom prst="rect">
            <a:avLst/>
          </a:prstGeom>
        </p:spPr>
      </p:pic>
    </p:spTree>
    <p:extLst>
      <p:ext uri="{BB962C8B-B14F-4D97-AF65-F5344CB8AC3E}">
        <p14:creationId xmlns:p14="http://schemas.microsoft.com/office/powerpoint/2010/main" val="794666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260412"/>
            <a:ext cx="10971372" cy="798753"/>
          </a:xfrm>
        </p:spPr>
        <p:txBody>
          <a:bodyPr>
            <a:normAutofit fontScale="90000"/>
          </a:bodyPr>
          <a:lstStyle/>
          <a:p>
            <a:r>
              <a:rPr lang="en-US" altLang="ko-KR" sz="3200" dirty="0"/>
              <a:t>9. Group The Orders By Date And Calculate The Average Number </a:t>
            </a:r>
            <a:br>
              <a:rPr lang="en-US" altLang="ko-KR" sz="3200" dirty="0"/>
            </a:br>
            <a:r>
              <a:rPr lang="en-US" altLang="ko-KR" sz="3200" dirty="0"/>
              <a:t>Of Pizzas Ordered Per Day:</a:t>
            </a:r>
            <a:endParaRPr lang="ko-KR" altLang="en-US" sz="3200" dirty="0"/>
          </a:p>
        </p:txBody>
      </p:sp>
      <p:sp>
        <p:nvSpPr>
          <p:cNvPr id="10" name="내용 개체 틀 4"/>
          <p:cNvSpPr>
            <a:spLocks noGrp="1"/>
          </p:cNvSpPr>
          <p:nvPr>
            <p:ph idx="1"/>
          </p:nvPr>
        </p:nvSpPr>
        <p:spPr>
          <a:xfrm>
            <a:off x="609521" y="1269554"/>
            <a:ext cx="10971372" cy="504056"/>
          </a:xfrm>
        </p:spPr>
        <p:txBody>
          <a:bodyPr>
            <a:normAutofit/>
          </a:bodyPr>
          <a:lstStyle/>
          <a:p>
            <a:r>
              <a:rPr lang="en-US" altLang="ko-KR" b="1" dirty="0" smtClean="0">
                <a:latin typeface="Calibri (Headings)"/>
              </a:rPr>
              <a:t>SQL Query </a:t>
            </a:r>
            <a:r>
              <a:rPr lang="en-US" altLang="ko-KR" b="1" dirty="0" smtClean="0">
                <a:latin typeface="Calibri (Headings)"/>
              </a:rPr>
              <a:t>: </a:t>
            </a:r>
            <a:r>
              <a:rPr lang="en-US" altLang="ko-KR" b="1" dirty="0" smtClean="0">
                <a:solidFill>
                  <a:schemeClr val="bg1">
                    <a:lumMod val="65000"/>
                  </a:schemeClr>
                </a:solidFill>
              </a:rPr>
              <a:t>---------------------------------------------------------------------------------------------------------------</a:t>
            </a:r>
            <a:endParaRPr lang="ko-KR" altLang="en-US" b="1" dirty="0" smtClean="0">
              <a:latin typeface="Calibri (Headings)"/>
            </a:endParaRPr>
          </a:p>
          <a:p>
            <a:endParaRPr lang="ko-KR" altLang="en-US" dirty="0"/>
          </a:p>
        </p:txBody>
      </p:sp>
      <p:sp>
        <p:nvSpPr>
          <p:cNvPr id="11" name="내용 개체 틀 4"/>
          <p:cNvSpPr txBox="1">
            <a:spLocks/>
          </p:cNvSpPr>
          <p:nvPr/>
        </p:nvSpPr>
        <p:spPr>
          <a:xfrm>
            <a:off x="609521" y="4437906"/>
            <a:ext cx="10971372"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 </a:t>
            </a:r>
            <a:r>
              <a:rPr lang="en-US" altLang="ko-KR" b="1" dirty="0" smtClean="0">
                <a:solidFill>
                  <a:schemeClr val="bg1">
                    <a:lumMod val="65000"/>
                  </a:schemeClr>
                </a:solidFill>
              </a:rPr>
              <a:t>-------------------------------------------------------------------------------------------------------------------------</a:t>
            </a:r>
            <a:endParaRPr lang="en-US" b="1" dirty="0" smtClean="0">
              <a:solidFill>
                <a:schemeClr val="bg1">
                  <a:lumMod val="65000"/>
                </a:schemeClr>
              </a:solidFill>
            </a:endParaRPr>
          </a:p>
          <a:p>
            <a:endParaRPr lang="en-US" dirty="0"/>
          </a:p>
        </p:txBody>
      </p:sp>
      <p:pic>
        <p:nvPicPr>
          <p:cNvPr id="7" name="Picture 6"/>
          <p:cNvPicPr>
            <a:picLocks noChangeAspect="1"/>
          </p:cNvPicPr>
          <p:nvPr/>
        </p:nvPicPr>
        <p:blipFill>
          <a:blip r:embed="rId2"/>
          <a:stretch>
            <a:fillRect/>
          </a:stretch>
        </p:blipFill>
        <p:spPr>
          <a:xfrm>
            <a:off x="2674826" y="1269554"/>
            <a:ext cx="6840760" cy="3399240"/>
          </a:xfrm>
          <a:prstGeom prst="rect">
            <a:avLst/>
          </a:prstGeom>
        </p:spPr>
      </p:pic>
      <p:pic>
        <p:nvPicPr>
          <p:cNvPr id="4" name="Picture 3"/>
          <p:cNvPicPr>
            <a:picLocks noChangeAspect="1"/>
          </p:cNvPicPr>
          <p:nvPr/>
        </p:nvPicPr>
        <p:blipFill>
          <a:blip r:embed="rId3"/>
          <a:stretch>
            <a:fillRect/>
          </a:stretch>
        </p:blipFill>
        <p:spPr>
          <a:xfrm>
            <a:off x="4150990" y="4941962"/>
            <a:ext cx="3888432" cy="1317050"/>
          </a:xfrm>
          <a:prstGeom prst="rect">
            <a:avLst/>
          </a:prstGeom>
        </p:spPr>
      </p:pic>
    </p:spTree>
    <p:extLst>
      <p:ext uri="{BB962C8B-B14F-4D97-AF65-F5344CB8AC3E}">
        <p14:creationId xmlns:p14="http://schemas.microsoft.com/office/powerpoint/2010/main" val="3924681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333450"/>
            <a:ext cx="10971372" cy="798753"/>
          </a:xfrm>
        </p:spPr>
        <p:txBody>
          <a:bodyPr>
            <a:normAutofit fontScale="90000"/>
          </a:bodyPr>
          <a:lstStyle/>
          <a:p>
            <a:r>
              <a:rPr lang="en-US" altLang="ko-KR" sz="3200" dirty="0" smtClean="0"/>
              <a:t>10. Determine The Top 5 Most Ordered Pizza Types Based On </a:t>
            </a:r>
            <a:br>
              <a:rPr lang="en-US" altLang="ko-KR" sz="3200" dirty="0" smtClean="0"/>
            </a:br>
            <a:r>
              <a:rPr lang="en-US" altLang="ko-KR" sz="3200" dirty="0" smtClean="0"/>
              <a:t>Revenue:</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2"/>
          <a:stretch>
            <a:fillRect/>
          </a:stretch>
        </p:blipFill>
        <p:spPr>
          <a:xfrm>
            <a:off x="-220359" y="1380208"/>
            <a:ext cx="6480000" cy="4661227"/>
          </a:xfrm>
          <a:prstGeom prst="rect">
            <a:avLst/>
          </a:prstGeom>
        </p:spPr>
      </p:pic>
      <p:pic>
        <p:nvPicPr>
          <p:cNvPr id="6" name="Picture 5"/>
          <p:cNvPicPr>
            <a:picLocks noChangeAspect="1"/>
          </p:cNvPicPr>
          <p:nvPr/>
        </p:nvPicPr>
        <p:blipFill>
          <a:blip r:embed="rId3"/>
          <a:stretch>
            <a:fillRect/>
          </a:stretch>
        </p:blipFill>
        <p:spPr>
          <a:xfrm>
            <a:off x="6438859" y="2205658"/>
            <a:ext cx="4712060" cy="2664296"/>
          </a:xfrm>
          <a:prstGeom prst="rect">
            <a:avLst/>
          </a:prstGeom>
        </p:spPr>
      </p:pic>
    </p:spTree>
    <p:extLst>
      <p:ext uri="{BB962C8B-B14F-4D97-AF65-F5344CB8AC3E}">
        <p14:creationId xmlns:p14="http://schemas.microsoft.com/office/powerpoint/2010/main" val="38467920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440498" y="3075942"/>
            <a:ext cx="3960440" cy="1224136"/>
          </a:xfrm>
        </p:spPr>
        <p:txBody>
          <a:bodyPr/>
          <a:lstStyle/>
          <a:p>
            <a:pPr algn="r"/>
            <a:r>
              <a:rPr lang="en-US" altLang="ko-KR" dirty="0" smtClean="0">
                <a:solidFill>
                  <a:schemeClr val="bg1"/>
                </a:solidFill>
              </a:rPr>
              <a:t>Advance</a:t>
            </a:r>
            <a:endParaRPr lang="ko-KR" altLang="en-US" dirty="0">
              <a:solidFill>
                <a:schemeClr val="bg1"/>
              </a:solidFill>
            </a:endParaRPr>
          </a:p>
        </p:txBody>
      </p:sp>
      <p:cxnSp>
        <p:nvCxnSpPr>
          <p:cNvPr id="6" name="직선 연결선 5"/>
          <p:cNvCxnSpPr/>
          <p:nvPr/>
        </p:nvCxnSpPr>
        <p:spPr>
          <a:xfrm>
            <a:off x="8406408" y="490348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8406408" y="252223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231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333450"/>
            <a:ext cx="10971372" cy="798753"/>
          </a:xfrm>
        </p:spPr>
        <p:txBody>
          <a:bodyPr>
            <a:normAutofit fontScale="90000"/>
          </a:bodyPr>
          <a:lstStyle/>
          <a:p>
            <a:r>
              <a:rPr lang="en-US" altLang="ko-KR" sz="3200" dirty="0" smtClean="0"/>
              <a:t>11. Calculate The Percentage Contribution Of Each Pizza Type </a:t>
            </a:r>
            <a:br>
              <a:rPr lang="en-US" altLang="ko-KR" sz="3200" dirty="0" smtClean="0"/>
            </a:br>
            <a:r>
              <a:rPr lang="en-US" altLang="ko-KR" sz="3200" dirty="0" smtClean="0"/>
              <a:t>To Total Revenue:</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2"/>
          <a:stretch>
            <a:fillRect/>
          </a:stretch>
        </p:blipFill>
        <p:spPr>
          <a:xfrm>
            <a:off x="-18430" y="1567964"/>
            <a:ext cx="6480000" cy="4622253"/>
          </a:xfrm>
          <a:prstGeom prst="rect">
            <a:avLst/>
          </a:prstGeom>
        </p:spPr>
      </p:pic>
      <p:pic>
        <p:nvPicPr>
          <p:cNvPr id="11" name="Picture 10"/>
          <p:cNvPicPr>
            <a:picLocks noChangeAspect="1"/>
          </p:cNvPicPr>
          <p:nvPr/>
        </p:nvPicPr>
        <p:blipFill>
          <a:blip r:embed="rId3"/>
          <a:stretch>
            <a:fillRect/>
          </a:stretch>
        </p:blipFill>
        <p:spPr>
          <a:xfrm>
            <a:off x="6461570" y="2072020"/>
            <a:ext cx="5202770" cy="2797934"/>
          </a:xfrm>
          <a:prstGeom prst="rect">
            <a:avLst/>
          </a:prstGeom>
        </p:spPr>
      </p:pic>
    </p:spTree>
    <p:extLst>
      <p:ext uri="{BB962C8B-B14F-4D97-AF65-F5344CB8AC3E}">
        <p14:creationId xmlns:p14="http://schemas.microsoft.com/office/powerpoint/2010/main" val="4185414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333450"/>
            <a:ext cx="10971372" cy="798753"/>
          </a:xfrm>
        </p:spPr>
        <p:txBody>
          <a:bodyPr>
            <a:normAutofit/>
          </a:bodyPr>
          <a:lstStyle/>
          <a:p>
            <a:r>
              <a:rPr lang="en-US" altLang="ko-KR" sz="3200" dirty="0" smtClean="0"/>
              <a:t>12. Analyze The Cumulative Revenue Generated Over Time:</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134421" y="1422624"/>
            <a:ext cx="6480000" cy="5232722"/>
          </a:xfrm>
          <a:prstGeom prst="rect">
            <a:avLst/>
          </a:prstGeom>
        </p:spPr>
      </p:pic>
      <p:pic>
        <p:nvPicPr>
          <p:cNvPr id="7" name="Picture 6"/>
          <p:cNvPicPr>
            <a:picLocks noChangeAspect="1"/>
          </p:cNvPicPr>
          <p:nvPr/>
        </p:nvPicPr>
        <p:blipFill>
          <a:blip r:embed="rId3"/>
          <a:stretch>
            <a:fillRect/>
          </a:stretch>
        </p:blipFill>
        <p:spPr>
          <a:xfrm>
            <a:off x="6438859" y="2033061"/>
            <a:ext cx="4557312" cy="3801577"/>
          </a:xfrm>
          <a:prstGeom prst="rect">
            <a:avLst/>
          </a:prstGeom>
        </p:spPr>
      </p:pic>
    </p:spTree>
    <p:extLst>
      <p:ext uri="{BB962C8B-B14F-4D97-AF65-F5344CB8AC3E}">
        <p14:creationId xmlns:p14="http://schemas.microsoft.com/office/powerpoint/2010/main" val="670065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8770" y="1462429"/>
            <a:ext cx="6480000" cy="4942841"/>
          </a:xfrm>
          <a:prstGeom prst="rect">
            <a:avLst/>
          </a:prstGeom>
        </p:spPr>
      </p:pic>
      <p:sp>
        <p:nvSpPr>
          <p:cNvPr id="2" name="제목 1"/>
          <p:cNvSpPr>
            <a:spLocks noGrp="1"/>
          </p:cNvSpPr>
          <p:nvPr>
            <p:ph type="title"/>
          </p:nvPr>
        </p:nvSpPr>
        <p:spPr>
          <a:xfrm>
            <a:off x="262558" y="333450"/>
            <a:ext cx="10971372" cy="798753"/>
          </a:xfrm>
        </p:spPr>
        <p:txBody>
          <a:bodyPr>
            <a:normAutofit fontScale="90000"/>
          </a:bodyPr>
          <a:lstStyle/>
          <a:p>
            <a:r>
              <a:rPr lang="en-US" altLang="ko-KR" sz="3200" dirty="0" smtClean="0"/>
              <a:t>13. Determine The Top 3 Most Ordered Pizza Types Based On </a:t>
            </a:r>
            <a:br>
              <a:rPr lang="en-US" altLang="ko-KR" sz="3200" dirty="0" smtClean="0"/>
            </a:br>
            <a:r>
              <a:rPr lang="en-US" altLang="ko-KR" sz="3200" dirty="0" smtClean="0"/>
              <a:t>Revenue For Each Pizza Category:</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3"/>
          <a:stretch>
            <a:fillRect/>
          </a:stretch>
        </p:blipFill>
        <p:spPr>
          <a:xfrm>
            <a:off x="6438859" y="2050266"/>
            <a:ext cx="3832811" cy="1684544"/>
          </a:xfrm>
          <a:prstGeom prst="rect">
            <a:avLst/>
          </a:prstGeom>
        </p:spPr>
      </p:pic>
      <p:pic>
        <p:nvPicPr>
          <p:cNvPr id="11" name="Picture 10"/>
          <p:cNvPicPr>
            <a:picLocks noChangeAspect="1"/>
          </p:cNvPicPr>
          <p:nvPr/>
        </p:nvPicPr>
        <p:blipFill>
          <a:blip r:embed="rId4"/>
          <a:stretch>
            <a:fillRect/>
          </a:stretch>
        </p:blipFill>
        <p:spPr>
          <a:xfrm>
            <a:off x="6439677" y="4077865"/>
            <a:ext cx="3255929" cy="2392911"/>
          </a:xfrm>
          <a:prstGeom prst="rect">
            <a:avLst/>
          </a:prstGeom>
        </p:spPr>
      </p:pic>
      <p:sp>
        <p:nvSpPr>
          <p:cNvPr id="12" name="내용 개체 틀 4"/>
          <p:cNvSpPr txBox="1">
            <a:spLocks/>
          </p:cNvSpPr>
          <p:nvPr/>
        </p:nvSpPr>
        <p:spPr>
          <a:xfrm>
            <a:off x="6059884" y="3645818"/>
            <a:ext cx="5795962"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solidFill>
                  <a:schemeClr val="bg1">
                    <a:lumMod val="65000"/>
                  </a:schemeClr>
                </a:solidFill>
              </a:rPr>
              <a:t>-----------------------------------------------------------------------</a:t>
            </a:r>
            <a:endParaRPr lang="en-US" b="1" dirty="0" smtClean="0">
              <a:solidFill>
                <a:schemeClr val="bg1">
                  <a:lumMod val="65000"/>
                </a:schemeClr>
              </a:solidFill>
            </a:endParaRPr>
          </a:p>
          <a:p>
            <a:endParaRPr lang="en-US" dirty="0"/>
          </a:p>
        </p:txBody>
      </p:sp>
    </p:spTree>
    <p:extLst>
      <p:ext uri="{BB962C8B-B14F-4D97-AF65-F5344CB8AC3E}">
        <p14:creationId xmlns:p14="http://schemas.microsoft.com/office/powerpoint/2010/main" val="1611849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자유형 6"/>
          <p:cNvSpPr/>
          <p:nvPr/>
        </p:nvSpPr>
        <p:spPr>
          <a:xfrm flipH="1">
            <a:off x="5599334" y="708164"/>
            <a:ext cx="4274840" cy="790673"/>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cxnSp>
        <p:nvCxnSpPr>
          <p:cNvPr id="9" name="직선 연결선 8"/>
          <p:cNvCxnSpPr/>
          <p:nvPr/>
        </p:nvCxnSpPr>
        <p:spPr>
          <a:xfrm>
            <a:off x="5428409" y="1136888"/>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36554" y="722973"/>
            <a:ext cx="3600400" cy="769441"/>
          </a:xfrm>
          <a:prstGeom prst="rect">
            <a:avLst/>
          </a:prstGeom>
          <a:noFill/>
        </p:spPr>
        <p:txBody>
          <a:bodyPr wrap="square" rtlCol="0">
            <a:spAutoFit/>
          </a:bodyPr>
          <a:lstStyle/>
          <a:p>
            <a:pPr algn="ctr"/>
            <a:r>
              <a:rPr lang="en-US" altLang="ko-KR" sz="4400" b="1" dirty="0" smtClean="0">
                <a:solidFill>
                  <a:srgbClr val="222222"/>
                </a:solidFill>
                <a:latin typeface="+mj-lt"/>
                <a:ea typeface="맑은 고딕" panose="020B0503020000020004" pitchFamily="50" charset="-127"/>
              </a:rPr>
              <a:t>Objective </a:t>
            </a:r>
            <a:endParaRPr lang="ko-KR" altLang="en-US" sz="4400" b="1" dirty="0">
              <a:solidFill>
                <a:srgbClr val="222222"/>
              </a:solidFill>
              <a:latin typeface="+mj-lt"/>
              <a:ea typeface="맑은 고딕" panose="020B0503020000020004" pitchFamily="50" charset="-127"/>
            </a:endParaRPr>
          </a:p>
        </p:txBody>
      </p:sp>
      <p:sp>
        <p:nvSpPr>
          <p:cNvPr id="22" name="Text Box 5"/>
          <p:cNvSpPr txBox="1">
            <a:spLocks noChangeArrowheads="1"/>
          </p:cNvSpPr>
          <p:nvPr/>
        </p:nvSpPr>
        <p:spPr bwMode="auto">
          <a:xfrm>
            <a:off x="4308114" y="1971616"/>
            <a:ext cx="6815001" cy="3594702"/>
          </a:xfrm>
          <a:prstGeom prst="rect">
            <a:avLst/>
          </a:prstGeom>
          <a:noFill/>
          <a:ln w="9525">
            <a:noFill/>
            <a:miter lim="800000"/>
            <a:headEnd/>
            <a:tailEnd/>
          </a:ln>
        </p:spPr>
        <p:txBody>
          <a:bodyPr wrap="square">
            <a:spAutoFit/>
          </a:bodyPr>
          <a:lstStyle/>
          <a:p>
            <a:pPr>
              <a:lnSpc>
                <a:spcPct val="150000"/>
              </a:lnSpc>
              <a:defRPr/>
            </a:pPr>
            <a:r>
              <a:rPr lang="en-US" altLang="ko-KR" sz="2200" b="1" dirty="0">
                <a:solidFill>
                  <a:schemeClr val="bg1"/>
                </a:solidFill>
                <a:latin typeface="+mj-lt"/>
              </a:rPr>
              <a:t>The objective of this pizza sales data analysis project is to utilize Structured Query Language (SQL) to gain insights into various aspects of the pizza sales business, such as popular toppings, busiest days of the week, and highest-selling pizza sizes and crust types. The results can be used to inform marketing and inventory decisions, as well as improve overall business operations.</a:t>
            </a:r>
            <a:endParaRPr lang="en-US" altLang="ko-KR" sz="2200" b="1" dirty="0">
              <a:solidFill>
                <a:schemeClr val="bg1"/>
              </a:solidFill>
              <a:latin typeface="+mj-lt"/>
            </a:endParaRPr>
          </a:p>
        </p:txBody>
      </p:sp>
      <p:cxnSp>
        <p:nvCxnSpPr>
          <p:cNvPr id="8" name="직선 연결선 7"/>
          <p:cNvCxnSpPr/>
          <p:nvPr/>
        </p:nvCxnSpPr>
        <p:spPr>
          <a:xfrm>
            <a:off x="5231110" y="5734050"/>
            <a:ext cx="46166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140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txBox="1">
            <a:spLocks/>
          </p:cNvSpPr>
          <p:nvPr/>
        </p:nvSpPr>
        <p:spPr>
          <a:xfrm>
            <a:off x="262558" y="2817726"/>
            <a:ext cx="11593288" cy="1440160"/>
          </a:xfrm>
          <a:prstGeom prst="rect">
            <a:avLst/>
          </a:prstGeom>
        </p:spPr>
        <p:txBody>
          <a:bodyPr vert="horz" lIns="99569" tIns="49785" rIns="99569" bIns="49785" rtlCol="0" anchor="ctr">
            <a:no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pPr algn="ctr"/>
            <a:r>
              <a:rPr lang="en-US" altLang="ko-KR" sz="8800" dirty="0" smtClean="0"/>
              <a:t>THANK YOU!</a:t>
            </a:r>
            <a:endParaRPr lang="en-US" sz="8800" dirty="0"/>
          </a:p>
        </p:txBody>
      </p:sp>
      <p:grpSp>
        <p:nvGrpSpPr>
          <p:cNvPr id="10" name="Group 28"/>
          <p:cNvGrpSpPr>
            <a:grpSpLocks noChangeAspect="1"/>
          </p:cNvGrpSpPr>
          <p:nvPr/>
        </p:nvGrpSpPr>
        <p:grpSpPr>
          <a:xfrm>
            <a:off x="4759585" y="647042"/>
            <a:ext cx="1853890" cy="1846648"/>
            <a:chOff x="0" y="0"/>
            <a:chExt cx="6502400" cy="6477000"/>
          </a:xfrm>
          <a:blipFill>
            <a:blip r:embed="rId2"/>
            <a:stretch>
              <a:fillRect/>
            </a:stretch>
          </a:blipFill>
        </p:grpSpPr>
        <p:sp>
          <p:nvSpPr>
            <p:cNvPr id="11"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grpFill/>
            <a:ln>
              <a:solidFill>
                <a:schemeClr val="tx1"/>
              </a:solidFill>
            </a:ln>
          </p:spPr>
          <p:txBody>
            <a:bodyPr/>
            <a:lstStyle/>
            <a:p>
              <a:endParaRPr lang="en-AU" dirty="0"/>
            </a:p>
          </p:txBody>
        </p:sp>
        <p:sp>
          <p:nvSpPr>
            <p:cNvPr id="12"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pFill/>
          </p:spPr>
        </p:sp>
      </p:grpSp>
      <p:grpSp>
        <p:nvGrpSpPr>
          <p:cNvPr id="13" name="Group 12"/>
          <p:cNvGrpSpPr/>
          <p:nvPr/>
        </p:nvGrpSpPr>
        <p:grpSpPr>
          <a:xfrm>
            <a:off x="3142878" y="4581922"/>
            <a:ext cx="5087304" cy="803275"/>
            <a:chOff x="-817562" y="3878782"/>
            <a:chExt cx="5087304" cy="803275"/>
          </a:xfrm>
        </p:grpSpPr>
        <p:pic>
          <p:nvPicPr>
            <p:cNvPr id="1026" name="Picture 2" descr="853 Linkedin Icons, Logos, Symbols - Free in SVG, PNG, GIF | IconScou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2858" y="4005858"/>
              <a:ext cx="549962" cy="549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edent/SuperTinyIcons: Under 1KB each! Super Tiny Icons are  miniscule SVG versions of your favourite website and app logos">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8942" y="4005020"/>
              <a:ext cx="550800" cy="550800"/>
            </a:xfrm>
            <a:prstGeom prst="rect">
              <a:avLst/>
            </a:prstGeom>
            <a:noFill/>
            <a:extLst>
              <a:ext uri="{909E8E84-426E-40DD-AFC4-6F175D3DCCD1}">
                <a14:hiddenFill xmlns:a14="http://schemas.microsoft.com/office/drawing/2010/main">
                  <a:solidFill>
                    <a:srgbClr val="FFFFFF"/>
                  </a:solidFill>
                </a14:hiddenFill>
              </a:ext>
            </a:extLst>
          </p:spPr>
        </p:pic>
        <p:sp>
          <p:nvSpPr>
            <p:cNvPr id="15" name="제목 4"/>
            <p:cNvSpPr txBox="1">
              <a:spLocks/>
            </p:cNvSpPr>
            <p:nvPr/>
          </p:nvSpPr>
          <p:spPr>
            <a:xfrm>
              <a:off x="-817562" y="3878782"/>
              <a:ext cx="4536504" cy="803275"/>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pPr algn="ctr"/>
              <a:r>
                <a:rPr lang="en-US" altLang="ko-KR" dirty="0" smtClean="0"/>
                <a:t>Mr. Mehar |</a:t>
              </a: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flipH="1">
            <a:off x="1486694" y="1309586"/>
            <a:ext cx="4274840" cy="790673"/>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9" name="Text Box 5"/>
          <p:cNvSpPr txBox="1">
            <a:spLocks noChangeArrowheads="1"/>
          </p:cNvSpPr>
          <p:nvPr/>
        </p:nvSpPr>
        <p:spPr bwMode="auto">
          <a:xfrm>
            <a:off x="1707990" y="1405793"/>
            <a:ext cx="3888432"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smtClean="0">
                <a:solidFill>
                  <a:srgbClr val="222222"/>
                </a:solidFill>
                <a:latin typeface="+mj-lt"/>
                <a:cs typeface="굴림" pitchFamily="50" charset="-127"/>
              </a:rPr>
              <a:t>Tables To Be Served</a:t>
            </a:r>
            <a:endParaRPr kumimoji="1" lang="en-US" altLang="ko-KR" sz="2800" b="1" dirty="0">
              <a:solidFill>
                <a:srgbClr val="222222"/>
              </a:solidFill>
              <a:latin typeface="+mj-lt"/>
              <a:cs typeface="굴림" pitchFamily="50" charset="-127"/>
            </a:endParaRPr>
          </a:p>
        </p:txBody>
      </p:sp>
      <p:sp>
        <p:nvSpPr>
          <p:cNvPr id="12" name="Text Box 9"/>
          <p:cNvSpPr txBox="1">
            <a:spLocks noChangeArrowheads="1"/>
          </p:cNvSpPr>
          <p:nvPr/>
        </p:nvSpPr>
        <p:spPr bwMode="auto">
          <a:xfrm>
            <a:off x="1707913" y="2421682"/>
            <a:ext cx="4372308" cy="25299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indent="-457200" defTabSz="914400" fontAlgn="base">
              <a:lnSpc>
                <a:spcPct val="180000"/>
              </a:lnSpc>
              <a:spcBef>
                <a:spcPct val="0"/>
              </a:spcBef>
              <a:spcAft>
                <a:spcPct val="0"/>
              </a:spcAft>
              <a:buFont typeface="+mj-lt"/>
              <a:buAutoNum type="arabicPeriod"/>
            </a:pPr>
            <a:r>
              <a:rPr kumimoji="1" lang="en-US" altLang="ko-KR" sz="2200" dirty="0" smtClean="0">
                <a:solidFill>
                  <a:schemeClr val="bg1"/>
                </a:solidFill>
                <a:latin typeface="Calibri (Headings)"/>
                <a:cs typeface="굴림" pitchFamily="50" charset="-127"/>
              </a:rPr>
              <a:t>Pizzas</a:t>
            </a:r>
            <a:endParaRPr kumimoji="1" lang="en-US" altLang="ko-KR" sz="2200" dirty="0">
              <a:solidFill>
                <a:schemeClr val="bg1"/>
              </a:solidFill>
              <a:latin typeface="Calibri (Headings)"/>
              <a:cs typeface="굴림" pitchFamily="50" charset="-127"/>
            </a:endParaRPr>
          </a:p>
          <a:p>
            <a:pPr marL="457200" indent="-457200" defTabSz="914400" fontAlgn="base">
              <a:lnSpc>
                <a:spcPct val="180000"/>
              </a:lnSpc>
              <a:spcBef>
                <a:spcPct val="0"/>
              </a:spcBef>
              <a:spcAft>
                <a:spcPct val="0"/>
              </a:spcAft>
              <a:buFont typeface="+mj-lt"/>
              <a:buAutoNum type="arabicPeriod"/>
            </a:pPr>
            <a:r>
              <a:rPr kumimoji="1" lang="en-US" altLang="ko-KR" sz="2200" dirty="0" err="1">
                <a:solidFill>
                  <a:schemeClr val="bg1"/>
                </a:solidFill>
                <a:latin typeface="Calibri (Headings)"/>
                <a:cs typeface="굴림" pitchFamily="50" charset="-127"/>
              </a:rPr>
              <a:t>P</a:t>
            </a:r>
            <a:r>
              <a:rPr kumimoji="1" lang="en-US" altLang="ko-KR" sz="2200" dirty="0" err="1" smtClean="0">
                <a:solidFill>
                  <a:schemeClr val="bg1"/>
                </a:solidFill>
                <a:latin typeface="Calibri (Headings)"/>
                <a:cs typeface="굴림" pitchFamily="50" charset="-127"/>
              </a:rPr>
              <a:t>izza_types</a:t>
            </a:r>
            <a:endParaRPr kumimoji="1" lang="en-US" altLang="ko-KR" sz="2200" dirty="0" smtClean="0">
              <a:solidFill>
                <a:schemeClr val="bg1"/>
              </a:solidFill>
              <a:latin typeface="Calibri (Headings)"/>
              <a:cs typeface="굴림" pitchFamily="50" charset="-127"/>
            </a:endParaRPr>
          </a:p>
          <a:p>
            <a:pPr marL="457200" indent="-457200" defTabSz="914400" fontAlgn="base">
              <a:lnSpc>
                <a:spcPct val="180000"/>
              </a:lnSpc>
              <a:spcBef>
                <a:spcPct val="0"/>
              </a:spcBef>
              <a:spcAft>
                <a:spcPct val="0"/>
              </a:spcAft>
              <a:buFont typeface="+mj-lt"/>
              <a:buAutoNum type="arabicPeriod"/>
            </a:pPr>
            <a:r>
              <a:rPr kumimoji="1" lang="en-US" altLang="ko-KR" sz="2200" dirty="0">
                <a:solidFill>
                  <a:schemeClr val="bg1"/>
                </a:solidFill>
                <a:latin typeface="Calibri (Headings)"/>
                <a:cs typeface="굴림" pitchFamily="50" charset="-127"/>
              </a:rPr>
              <a:t>Orders</a:t>
            </a:r>
          </a:p>
          <a:p>
            <a:pPr marL="457200" marR="0" indent="-457200" defTabSz="914400" fontAlgn="base">
              <a:lnSpc>
                <a:spcPct val="180000"/>
              </a:lnSpc>
              <a:spcBef>
                <a:spcPct val="0"/>
              </a:spcBef>
              <a:spcAft>
                <a:spcPct val="0"/>
              </a:spcAft>
              <a:buClrTx/>
              <a:buSzTx/>
              <a:buFont typeface="+mj-lt"/>
              <a:buAutoNum type="arabicPeriod"/>
              <a:tabLst/>
            </a:pPr>
            <a:r>
              <a:rPr kumimoji="1" lang="en-US" altLang="ko-KR" sz="2200" dirty="0" err="1" smtClean="0">
                <a:solidFill>
                  <a:schemeClr val="bg1"/>
                </a:solidFill>
                <a:latin typeface="Calibri (Headings)"/>
                <a:cs typeface="굴림" pitchFamily="50" charset="-127"/>
              </a:rPr>
              <a:t>Order_details</a:t>
            </a:r>
            <a:endParaRPr kumimoji="1" lang="en-US" altLang="ko-KR" sz="2200" dirty="0" smtClean="0">
              <a:solidFill>
                <a:schemeClr val="bg1"/>
              </a:solidFill>
              <a:latin typeface="Calibri (Headings)"/>
              <a:cs typeface="굴림" pitchFamily="50" charset="-127"/>
            </a:endParaRPr>
          </a:p>
        </p:txBody>
      </p:sp>
      <p:cxnSp>
        <p:nvCxnSpPr>
          <p:cNvPr id="13" name="직선 연결선 12"/>
          <p:cNvCxnSpPr/>
          <p:nvPr/>
        </p:nvCxnSpPr>
        <p:spPr>
          <a:xfrm>
            <a:off x="2026754" y="5806058"/>
            <a:ext cx="388843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440498" y="3100796"/>
            <a:ext cx="3960440" cy="1224136"/>
          </a:xfrm>
        </p:spPr>
        <p:txBody>
          <a:bodyPr/>
          <a:lstStyle/>
          <a:p>
            <a:r>
              <a:rPr lang="en-US" altLang="ko-KR" sz="5400" b="1" dirty="0" smtClean="0"/>
              <a:t>Basic</a:t>
            </a:r>
            <a:endParaRPr lang="ko-KR" altLang="en-US" sz="5400" dirty="0">
              <a:solidFill>
                <a:schemeClr val="bg1"/>
              </a:solidFill>
            </a:endParaRPr>
          </a:p>
        </p:txBody>
      </p:sp>
      <p:cxnSp>
        <p:nvCxnSpPr>
          <p:cNvPr id="6" name="직선 연결선 5"/>
          <p:cNvCxnSpPr/>
          <p:nvPr/>
        </p:nvCxnSpPr>
        <p:spPr>
          <a:xfrm>
            <a:off x="8406408" y="490348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8406408" y="2522239"/>
            <a:ext cx="299453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085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260412"/>
            <a:ext cx="10971372" cy="798753"/>
          </a:xfrm>
        </p:spPr>
        <p:txBody>
          <a:bodyPr>
            <a:normAutofit/>
          </a:bodyPr>
          <a:lstStyle/>
          <a:p>
            <a:r>
              <a:rPr lang="en-US" altLang="ko-KR" sz="3200" dirty="0" smtClean="0"/>
              <a:t>1. Retrieve The Total Number Of Orders Placed:</a:t>
            </a:r>
            <a:endParaRPr lang="ko-KR" altLang="en-US" sz="3200" dirty="0"/>
          </a:p>
        </p:txBody>
      </p:sp>
      <p:pic>
        <p:nvPicPr>
          <p:cNvPr id="6" name="Picture 5"/>
          <p:cNvPicPr>
            <a:picLocks noChangeAspect="1"/>
          </p:cNvPicPr>
          <p:nvPr/>
        </p:nvPicPr>
        <p:blipFill>
          <a:blip r:embed="rId2"/>
          <a:stretch>
            <a:fillRect/>
          </a:stretch>
        </p:blipFill>
        <p:spPr>
          <a:xfrm>
            <a:off x="2111538" y="765498"/>
            <a:ext cx="7967336" cy="4320000"/>
          </a:xfrm>
          <a:prstGeom prst="rect">
            <a:avLst/>
          </a:prstGeom>
        </p:spPr>
      </p:pic>
      <p:pic>
        <p:nvPicPr>
          <p:cNvPr id="7" name="Picture 6"/>
          <p:cNvPicPr>
            <a:picLocks noChangeAspect="1"/>
          </p:cNvPicPr>
          <p:nvPr/>
        </p:nvPicPr>
        <p:blipFill>
          <a:blip r:embed="rId3"/>
          <a:stretch>
            <a:fillRect/>
          </a:stretch>
        </p:blipFill>
        <p:spPr>
          <a:xfrm>
            <a:off x="4230920" y="4858683"/>
            <a:ext cx="3728572" cy="1440000"/>
          </a:xfrm>
          <a:prstGeom prst="rect">
            <a:avLst/>
          </a:prstGeom>
        </p:spPr>
      </p:pic>
      <p:sp>
        <p:nvSpPr>
          <p:cNvPr id="9" name="내용 개체 틀 4"/>
          <p:cNvSpPr>
            <a:spLocks noGrp="1"/>
          </p:cNvSpPr>
          <p:nvPr>
            <p:ph idx="1"/>
          </p:nvPr>
        </p:nvSpPr>
        <p:spPr>
          <a:xfrm>
            <a:off x="609521" y="1269554"/>
            <a:ext cx="10971372" cy="504056"/>
          </a:xfrm>
        </p:spPr>
        <p:txBody>
          <a:bodyPr>
            <a:normAutofit/>
          </a:bodyPr>
          <a:lstStyle/>
          <a:p>
            <a:r>
              <a:rPr lang="en-US" altLang="ko-KR" b="1" dirty="0" smtClean="0">
                <a:latin typeface="Calibri (Headings)"/>
              </a:rPr>
              <a:t>SQL Query </a:t>
            </a:r>
            <a:r>
              <a:rPr lang="en-US" altLang="ko-KR" b="1" dirty="0" smtClean="0">
                <a:latin typeface="Calibri (Headings)"/>
              </a:rPr>
              <a:t>: </a:t>
            </a:r>
            <a:r>
              <a:rPr lang="en-US" altLang="ko-KR" b="1" dirty="0" smtClean="0">
                <a:solidFill>
                  <a:schemeClr val="bg1">
                    <a:lumMod val="65000"/>
                  </a:schemeClr>
                </a:solidFill>
              </a:rPr>
              <a:t>---------------------------------------------------------------------------------------------------------------</a:t>
            </a:r>
            <a:endParaRPr lang="ko-KR" altLang="en-US" b="1" dirty="0" smtClean="0">
              <a:latin typeface="Calibri (Headings)"/>
            </a:endParaRPr>
          </a:p>
          <a:p>
            <a:endParaRPr lang="ko-KR" altLang="en-US" dirty="0"/>
          </a:p>
        </p:txBody>
      </p:sp>
      <p:sp>
        <p:nvSpPr>
          <p:cNvPr id="10" name="내용 개체 틀 4"/>
          <p:cNvSpPr txBox="1">
            <a:spLocks/>
          </p:cNvSpPr>
          <p:nvPr/>
        </p:nvSpPr>
        <p:spPr>
          <a:xfrm>
            <a:off x="609521" y="4437906"/>
            <a:ext cx="10971372"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 </a:t>
            </a:r>
            <a:r>
              <a:rPr lang="en-US" altLang="ko-KR" b="1" dirty="0" smtClean="0">
                <a:solidFill>
                  <a:schemeClr val="bg1">
                    <a:lumMod val="65000"/>
                  </a:schemeClr>
                </a:solidFill>
              </a:rPr>
              <a:t>-------------------------------------------------------------------------------------------------------------------------</a:t>
            </a:r>
            <a:endParaRPr lang="en-US" b="1" dirty="0" smtClean="0">
              <a:solidFill>
                <a:schemeClr val="bg1">
                  <a:lumMod val="65000"/>
                </a:schemeClr>
              </a:solidFill>
            </a:endParaRP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260412"/>
            <a:ext cx="10971372" cy="798753"/>
          </a:xfrm>
        </p:spPr>
        <p:txBody>
          <a:bodyPr>
            <a:normAutofit/>
          </a:bodyPr>
          <a:lstStyle/>
          <a:p>
            <a:r>
              <a:rPr lang="en-US" altLang="ko-KR" sz="3200" dirty="0" smtClean="0"/>
              <a:t>2</a:t>
            </a:r>
            <a:r>
              <a:rPr lang="en-US" altLang="ko-KR" sz="3200" dirty="0"/>
              <a:t>. </a:t>
            </a:r>
            <a:r>
              <a:rPr lang="en-US" altLang="ko-KR" sz="3200" dirty="0" smtClean="0"/>
              <a:t>Calculate The Total Revenue Generated From Pizza Sales:</a:t>
            </a:r>
            <a:endParaRPr lang="ko-KR" altLang="en-US" sz="3200" dirty="0"/>
          </a:p>
        </p:txBody>
      </p:sp>
      <p:pic>
        <p:nvPicPr>
          <p:cNvPr id="3" name="Picture 2"/>
          <p:cNvPicPr>
            <a:picLocks noChangeAspect="1"/>
          </p:cNvPicPr>
          <p:nvPr/>
        </p:nvPicPr>
        <p:blipFill>
          <a:blip r:embed="rId2"/>
          <a:stretch>
            <a:fillRect/>
          </a:stretch>
        </p:blipFill>
        <p:spPr>
          <a:xfrm>
            <a:off x="2041425" y="909514"/>
            <a:ext cx="8107563" cy="4320000"/>
          </a:xfrm>
          <a:prstGeom prst="rect">
            <a:avLst/>
          </a:prstGeom>
        </p:spPr>
      </p:pic>
      <p:pic>
        <p:nvPicPr>
          <p:cNvPr id="8" name="Picture 7"/>
          <p:cNvPicPr>
            <a:picLocks noChangeAspect="1"/>
          </p:cNvPicPr>
          <p:nvPr/>
        </p:nvPicPr>
        <p:blipFill>
          <a:blip r:embed="rId3"/>
          <a:stretch>
            <a:fillRect/>
          </a:stretch>
        </p:blipFill>
        <p:spPr>
          <a:xfrm>
            <a:off x="4545376" y="4798106"/>
            <a:ext cx="3099661" cy="1440000"/>
          </a:xfrm>
          <a:prstGeom prst="rect">
            <a:avLst/>
          </a:prstGeom>
        </p:spPr>
      </p:pic>
      <p:sp>
        <p:nvSpPr>
          <p:cNvPr id="10" name="내용 개체 틀 4"/>
          <p:cNvSpPr>
            <a:spLocks noGrp="1"/>
          </p:cNvSpPr>
          <p:nvPr>
            <p:ph idx="1"/>
          </p:nvPr>
        </p:nvSpPr>
        <p:spPr>
          <a:xfrm>
            <a:off x="609521" y="1269554"/>
            <a:ext cx="10971372" cy="504056"/>
          </a:xfrm>
        </p:spPr>
        <p:txBody>
          <a:bodyPr>
            <a:normAutofit/>
          </a:bodyPr>
          <a:lstStyle/>
          <a:p>
            <a:r>
              <a:rPr lang="en-US" altLang="ko-KR" b="1" dirty="0" smtClean="0">
                <a:latin typeface="Calibri (Headings)"/>
              </a:rPr>
              <a:t>SQL Query </a:t>
            </a:r>
            <a:r>
              <a:rPr lang="en-US" altLang="ko-KR" b="1" dirty="0" smtClean="0">
                <a:latin typeface="Calibri (Headings)"/>
              </a:rPr>
              <a:t>: </a:t>
            </a:r>
            <a:r>
              <a:rPr lang="en-US" altLang="ko-KR" b="1" dirty="0" smtClean="0">
                <a:solidFill>
                  <a:schemeClr val="bg1">
                    <a:lumMod val="65000"/>
                  </a:schemeClr>
                </a:solidFill>
              </a:rPr>
              <a:t>---------------------------------------------------------------------------------------------------------------</a:t>
            </a:r>
            <a:endParaRPr lang="ko-KR" altLang="en-US" b="1" dirty="0" smtClean="0">
              <a:latin typeface="Calibri (Headings)"/>
            </a:endParaRPr>
          </a:p>
          <a:p>
            <a:endParaRPr lang="ko-KR" altLang="en-US" dirty="0"/>
          </a:p>
        </p:txBody>
      </p:sp>
      <p:sp>
        <p:nvSpPr>
          <p:cNvPr id="11" name="내용 개체 틀 4"/>
          <p:cNvSpPr txBox="1">
            <a:spLocks/>
          </p:cNvSpPr>
          <p:nvPr/>
        </p:nvSpPr>
        <p:spPr>
          <a:xfrm>
            <a:off x="609521" y="4437906"/>
            <a:ext cx="10971372"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 </a:t>
            </a:r>
            <a:r>
              <a:rPr lang="en-US" altLang="ko-KR" b="1" dirty="0" smtClean="0">
                <a:solidFill>
                  <a:schemeClr val="bg1">
                    <a:lumMod val="65000"/>
                  </a:schemeClr>
                </a:solidFill>
              </a:rPr>
              <a:t>-------------------------------------------------------------------------------------------------------------------------</a:t>
            </a:r>
            <a:endParaRPr lang="en-US" b="1" dirty="0" smtClean="0">
              <a:solidFill>
                <a:schemeClr val="bg1">
                  <a:lumMod val="65000"/>
                </a:schemeClr>
              </a:solidFill>
            </a:endParaRPr>
          </a:p>
          <a:p>
            <a:endParaRPr lang="en-US" dirty="0"/>
          </a:p>
        </p:txBody>
      </p:sp>
    </p:spTree>
    <p:extLst>
      <p:ext uri="{BB962C8B-B14F-4D97-AF65-F5344CB8AC3E}">
        <p14:creationId xmlns:p14="http://schemas.microsoft.com/office/powerpoint/2010/main" val="3683008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260412"/>
            <a:ext cx="10971372" cy="798753"/>
          </a:xfrm>
        </p:spPr>
        <p:txBody>
          <a:bodyPr>
            <a:normAutofit/>
          </a:bodyPr>
          <a:lstStyle/>
          <a:p>
            <a:r>
              <a:rPr lang="en-US" altLang="ko-KR" sz="3200" dirty="0" smtClean="0"/>
              <a:t>3</a:t>
            </a:r>
            <a:r>
              <a:rPr lang="en-US" altLang="ko-KR" sz="3200" dirty="0"/>
              <a:t>. </a:t>
            </a:r>
            <a:r>
              <a:rPr lang="en-US" altLang="ko-KR" sz="3200" dirty="0" smtClean="0"/>
              <a:t>Identify The Highest Priced Pizza:</a:t>
            </a:r>
            <a:endParaRPr lang="ko-KR" altLang="en-US" sz="3200" dirty="0"/>
          </a:p>
        </p:txBody>
      </p:sp>
      <p:sp>
        <p:nvSpPr>
          <p:cNvPr id="5" name="내용 개체 틀 4"/>
          <p:cNvSpPr>
            <a:spLocks noGrp="1"/>
          </p:cNvSpPr>
          <p:nvPr>
            <p:ph idx="1"/>
          </p:nvPr>
        </p:nvSpPr>
        <p:spPr>
          <a:xfrm>
            <a:off x="609521" y="1269554"/>
            <a:ext cx="10971372" cy="504056"/>
          </a:xfrm>
        </p:spPr>
        <p:txBody>
          <a:bodyPr>
            <a:normAutofit/>
          </a:bodyPr>
          <a:lstStyle/>
          <a:p>
            <a:r>
              <a:rPr lang="en-US" altLang="ko-KR" b="1" dirty="0" smtClean="0">
                <a:latin typeface="Calibri (Headings)"/>
              </a:rPr>
              <a:t>SQL Query </a:t>
            </a:r>
            <a:r>
              <a:rPr lang="en-US" altLang="ko-KR" b="1" dirty="0" smtClean="0">
                <a:latin typeface="Calibri (Headings)"/>
              </a:rPr>
              <a:t>: </a:t>
            </a:r>
            <a:r>
              <a:rPr lang="en-US" altLang="ko-KR" b="1" dirty="0" smtClean="0">
                <a:solidFill>
                  <a:schemeClr val="bg1">
                    <a:lumMod val="65000"/>
                  </a:schemeClr>
                </a:solidFill>
              </a:rPr>
              <a:t>---------------------------------------------------------------------------------------------------------------</a:t>
            </a:r>
            <a:endParaRPr lang="ko-KR" altLang="en-US" b="1" dirty="0" smtClean="0">
              <a:latin typeface="Calibri (Headings)"/>
            </a:endParaRPr>
          </a:p>
          <a:p>
            <a:endParaRPr lang="ko-KR" altLang="en-US" dirty="0"/>
          </a:p>
        </p:txBody>
      </p:sp>
      <p:sp>
        <p:nvSpPr>
          <p:cNvPr id="4" name="내용 개체 틀 4"/>
          <p:cNvSpPr txBox="1">
            <a:spLocks/>
          </p:cNvSpPr>
          <p:nvPr/>
        </p:nvSpPr>
        <p:spPr>
          <a:xfrm>
            <a:off x="609521" y="4437906"/>
            <a:ext cx="10971372"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 </a:t>
            </a:r>
            <a:r>
              <a:rPr lang="en-US" altLang="ko-KR" b="1" dirty="0" smtClean="0">
                <a:solidFill>
                  <a:schemeClr val="bg1">
                    <a:lumMod val="65000"/>
                  </a:schemeClr>
                </a:solidFill>
              </a:rPr>
              <a:t>-------------------------------------------------------------------------------------------------------------------------</a:t>
            </a:r>
            <a:endParaRPr lang="en-US" b="1" dirty="0" smtClean="0">
              <a:solidFill>
                <a:schemeClr val="bg1">
                  <a:lumMod val="65000"/>
                </a:schemeClr>
              </a:solidFill>
            </a:endParaRPr>
          </a:p>
          <a:p>
            <a:endParaRPr lang="en-US" dirty="0"/>
          </a:p>
        </p:txBody>
      </p:sp>
      <p:pic>
        <p:nvPicPr>
          <p:cNvPr id="3" name="Picture 2"/>
          <p:cNvPicPr>
            <a:picLocks noChangeAspect="1"/>
          </p:cNvPicPr>
          <p:nvPr/>
        </p:nvPicPr>
        <p:blipFill>
          <a:blip r:embed="rId2"/>
          <a:stretch>
            <a:fillRect/>
          </a:stretch>
        </p:blipFill>
        <p:spPr>
          <a:xfrm>
            <a:off x="1923386" y="837506"/>
            <a:ext cx="8343641" cy="4320000"/>
          </a:xfrm>
          <a:prstGeom prst="rect">
            <a:avLst/>
          </a:prstGeom>
        </p:spPr>
      </p:pic>
      <p:pic>
        <p:nvPicPr>
          <p:cNvPr id="6" name="Picture 5"/>
          <p:cNvPicPr>
            <a:picLocks noChangeAspect="1"/>
          </p:cNvPicPr>
          <p:nvPr/>
        </p:nvPicPr>
        <p:blipFill>
          <a:blip r:embed="rId3"/>
          <a:stretch>
            <a:fillRect/>
          </a:stretch>
        </p:blipFill>
        <p:spPr>
          <a:xfrm>
            <a:off x="3550378" y="4797946"/>
            <a:ext cx="5089655" cy="1440000"/>
          </a:xfrm>
          <a:prstGeom prst="rect">
            <a:avLst/>
          </a:prstGeom>
        </p:spPr>
      </p:pic>
    </p:spTree>
    <p:extLst>
      <p:ext uri="{BB962C8B-B14F-4D97-AF65-F5344CB8AC3E}">
        <p14:creationId xmlns:p14="http://schemas.microsoft.com/office/powerpoint/2010/main" val="569720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313506" y="1258178"/>
            <a:ext cx="6480000" cy="5628000"/>
          </a:xfrm>
          <a:prstGeom prst="rect">
            <a:avLst/>
          </a:prstGeom>
        </p:spPr>
      </p:pic>
      <p:sp>
        <p:nvSpPr>
          <p:cNvPr id="2" name="제목 1"/>
          <p:cNvSpPr>
            <a:spLocks noGrp="1"/>
          </p:cNvSpPr>
          <p:nvPr>
            <p:ph type="title"/>
          </p:nvPr>
        </p:nvSpPr>
        <p:spPr>
          <a:xfrm>
            <a:off x="262558" y="260412"/>
            <a:ext cx="10971372" cy="798753"/>
          </a:xfrm>
        </p:spPr>
        <p:txBody>
          <a:bodyPr>
            <a:normAutofit/>
          </a:bodyPr>
          <a:lstStyle/>
          <a:p>
            <a:r>
              <a:rPr lang="en-US" altLang="ko-KR" sz="3200" dirty="0" smtClean="0"/>
              <a:t>4. Identify The Most Common Pizza Size Ordered:</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pic>
        <p:nvPicPr>
          <p:cNvPr id="8" name="Picture 7"/>
          <p:cNvPicPr>
            <a:picLocks noChangeAspect="1"/>
          </p:cNvPicPr>
          <p:nvPr/>
        </p:nvPicPr>
        <p:blipFill>
          <a:blip r:embed="rId3"/>
          <a:stretch>
            <a:fillRect/>
          </a:stretch>
        </p:blipFill>
        <p:spPr>
          <a:xfrm>
            <a:off x="6527254" y="2336232"/>
            <a:ext cx="3960000" cy="3316500"/>
          </a:xfrm>
          <a:prstGeom prst="rect">
            <a:avLst/>
          </a:prstGeom>
        </p:spPr>
      </p:pic>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7730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58" y="333450"/>
            <a:ext cx="10971372" cy="798753"/>
          </a:xfrm>
        </p:spPr>
        <p:txBody>
          <a:bodyPr>
            <a:normAutofit fontScale="90000"/>
          </a:bodyPr>
          <a:lstStyle/>
          <a:p>
            <a:r>
              <a:rPr lang="en-US" altLang="ko-KR" sz="3200" dirty="0" smtClean="0"/>
              <a:t>5. List The Top 5 Most Ordered Pizza Types Along With Their Quantities:</a:t>
            </a:r>
            <a:endParaRPr lang="ko-KR" altLang="en-US" sz="3200" dirty="0"/>
          </a:p>
        </p:txBody>
      </p:sp>
      <p:sp>
        <p:nvSpPr>
          <p:cNvPr id="5" name="내용 개체 틀 4"/>
          <p:cNvSpPr>
            <a:spLocks noGrp="1"/>
          </p:cNvSpPr>
          <p:nvPr>
            <p:ph idx="1"/>
          </p:nvPr>
        </p:nvSpPr>
        <p:spPr>
          <a:xfrm>
            <a:off x="406574" y="1546210"/>
            <a:ext cx="5845725" cy="504056"/>
          </a:xfrm>
        </p:spPr>
        <p:txBody>
          <a:bodyPr>
            <a:normAutofit/>
          </a:bodyPr>
          <a:lstStyle/>
          <a:p>
            <a:r>
              <a:rPr lang="en-US" altLang="ko-KR" b="1" dirty="0" smtClean="0">
                <a:latin typeface="Calibri (Headings)"/>
              </a:rPr>
              <a:t>SQL Query </a:t>
            </a:r>
            <a:r>
              <a:rPr lang="en-US" altLang="ko-KR" b="1" dirty="0" smtClean="0">
                <a:latin typeface="Calibri (Headings)"/>
              </a:rPr>
              <a:t>:</a:t>
            </a:r>
            <a:endParaRPr lang="ko-KR" altLang="en-US" dirty="0"/>
          </a:p>
        </p:txBody>
      </p:sp>
      <p:sp>
        <p:nvSpPr>
          <p:cNvPr id="4" name="내용 개체 틀 4"/>
          <p:cNvSpPr txBox="1">
            <a:spLocks/>
          </p:cNvSpPr>
          <p:nvPr/>
        </p:nvSpPr>
        <p:spPr>
          <a:xfrm>
            <a:off x="6438859" y="1546210"/>
            <a:ext cx="5701709" cy="504056"/>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ko-KR" b="1" dirty="0" smtClean="0"/>
              <a:t>Result :</a:t>
            </a:r>
            <a:endParaRPr lang="en-US" b="1" dirty="0" smtClean="0">
              <a:solidFill>
                <a:schemeClr val="bg1">
                  <a:lumMod val="65000"/>
                </a:schemeClr>
              </a:solidFill>
            </a:endParaRPr>
          </a:p>
          <a:p>
            <a:endParaRPr lang="en-US" dirty="0"/>
          </a:p>
        </p:txBody>
      </p:sp>
      <p:cxnSp>
        <p:nvCxnSpPr>
          <p:cNvPr id="10" name="Straight Connector 9"/>
          <p:cNvCxnSpPr/>
          <p:nvPr/>
        </p:nvCxnSpPr>
        <p:spPr>
          <a:xfrm>
            <a:off x="6095206" y="1413570"/>
            <a:ext cx="0" cy="5040560"/>
          </a:xfrm>
          <a:prstGeom prst="line">
            <a:avLst/>
          </a:prstGeom>
          <a:ln w="38100" cap="flat"/>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2"/>
          <a:stretch>
            <a:fillRect/>
          </a:stretch>
        </p:blipFill>
        <p:spPr>
          <a:xfrm>
            <a:off x="-134421" y="1230343"/>
            <a:ext cx="6480000" cy="5407013"/>
          </a:xfrm>
          <a:prstGeom prst="rect">
            <a:avLst/>
          </a:prstGeom>
        </p:spPr>
      </p:pic>
      <p:pic>
        <p:nvPicPr>
          <p:cNvPr id="11" name="Picture 10"/>
          <p:cNvPicPr>
            <a:picLocks noChangeAspect="1"/>
          </p:cNvPicPr>
          <p:nvPr/>
        </p:nvPicPr>
        <p:blipFill>
          <a:blip r:embed="rId3"/>
          <a:stretch>
            <a:fillRect/>
          </a:stretch>
        </p:blipFill>
        <p:spPr>
          <a:xfrm>
            <a:off x="6438859" y="2464273"/>
            <a:ext cx="5311333" cy="2520280"/>
          </a:xfrm>
          <a:prstGeom prst="rect">
            <a:avLst/>
          </a:prstGeom>
        </p:spPr>
      </p:pic>
    </p:spTree>
    <p:extLst>
      <p:ext uri="{BB962C8B-B14F-4D97-AF65-F5344CB8AC3E}">
        <p14:creationId xmlns:p14="http://schemas.microsoft.com/office/powerpoint/2010/main" val="107788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12656</TotalTime>
  <Words>316</Words>
  <Application>Microsoft Office PowerPoint</Application>
  <PresentationFormat>Custom</PresentationFormat>
  <Paragraphs>55</Paragraphs>
  <Slides>20</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굴림체</vt:lpstr>
      <vt:lpstr>Calibri Light</vt:lpstr>
      <vt:lpstr>Calibri</vt:lpstr>
      <vt:lpstr>Noto Sans</vt:lpstr>
      <vt:lpstr>Calibri (Headings)</vt:lpstr>
      <vt:lpstr>맑은 고딕</vt:lpstr>
      <vt:lpstr>Arial</vt:lpstr>
      <vt:lpstr>굴림</vt:lpstr>
      <vt:lpstr>Office 테마</vt:lpstr>
      <vt:lpstr>Pizza Sales Analysis  With SQL | MR. Mehar</vt:lpstr>
      <vt:lpstr>PowerPoint Presentation</vt:lpstr>
      <vt:lpstr>PowerPoint Presentation</vt:lpstr>
      <vt:lpstr>Basic</vt:lpstr>
      <vt:lpstr>1. Retrieve The Total Number Of Orders Placed:</vt:lpstr>
      <vt:lpstr>2. Calculate The Total Revenue Generated From Pizza Sales:</vt:lpstr>
      <vt:lpstr>3. Identify The Highest Priced Pizza:</vt:lpstr>
      <vt:lpstr>4. Identify The Most Common Pizza Size Ordered:</vt:lpstr>
      <vt:lpstr>5. List The Top 5 Most Ordered Pizza Types Along With Their Quantities:</vt:lpstr>
      <vt:lpstr>Intermediate</vt:lpstr>
      <vt:lpstr>6. Join The Necessary Tables To Find The Total Quantity Of Each  Pizza Category Ordered:</vt:lpstr>
      <vt:lpstr>7. Determine The Distribution Of Orders By Hour Of The Day:</vt:lpstr>
      <vt:lpstr>8. Find The Category-wise Distribution Of Pizzas:</vt:lpstr>
      <vt:lpstr>9. Group The Orders By Date And Calculate The Average Number  Of Pizzas Ordered Per Day:</vt:lpstr>
      <vt:lpstr>10. Determine The Top 5 Most Ordered Pizza Types Based On  Revenue:</vt:lpstr>
      <vt:lpstr>Advance</vt:lpstr>
      <vt:lpstr>11. Calculate The Percentage Contribution Of Each Pizza Type  To Total Revenue:</vt:lpstr>
      <vt:lpstr>12. Analyze The Cumulative Revenue Generated Over Time:</vt:lpstr>
      <vt:lpstr>13. Determine The Top 3 Most Ordered Pizza Types Based On  Revenue For Each Pizza Category:</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Sajid Mehar</cp:lastModifiedBy>
  <cp:revision>16</cp:revision>
  <dcterms:created xsi:type="dcterms:W3CDTF">2010-02-01T08:03:16Z</dcterms:created>
  <dcterms:modified xsi:type="dcterms:W3CDTF">2024-06-14T13:09:55Z</dcterms:modified>
  <cp:category>www.slidemembers.com</cp:category>
</cp:coreProperties>
</file>